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</p:sldMasterIdLst>
  <p:notesMasterIdLst>
    <p:notesMasterId r:id="rId29"/>
  </p:notesMasterIdLst>
  <p:handoutMasterIdLst>
    <p:handoutMasterId r:id="rId30"/>
  </p:handoutMasterIdLst>
  <p:sldIdLst>
    <p:sldId id="319" r:id="rId5"/>
    <p:sldId id="475" r:id="rId6"/>
    <p:sldId id="457" r:id="rId7"/>
    <p:sldId id="451" r:id="rId8"/>
    <p:sldId id="460" r:id="rId9"/>
    <p:sldId id="455" r:id="rId10"/>
    <p:sldId id="411" r:id="rId11"/>
    <p:sldId id="461" r:id="rId12"/>
    <p:sldId id="415" r:id="rId13"/>
    <p:sldId id="443" r:id="rId14"/>
    <p:sldId id="474" r:id="rId15"/>
    <p:sldId id="444" r:id="rId16"/>
    <p:sldId id="417" r:id="rId17"/>
    <p:sldId id="469" r:id="rId18"/>
    <p:sldId id="472" r:id="rId19"/>
    <p:sldId id="446" r:id="rId20"/>
    <p:sldId id="462" r:id="rId21"/>
    <p:sldId id="447" r:id="rId22"/>
    <p:sldId id="418" r:id="rId23"/>
    <p:sldId id="419" r:id="rId24"/>
    <p:sldId id="459" r:id="rId25"/>
    <p:sldId id="421" r:id="rId26"/>
    <p:sldId id="467" r:id="rId27"/>
    <p:sldId id="456" r:id="rId28"/>
  </p:sldIdLst>
  <p:sldSz cx="9144000" cy="6858000" type="screen4x3"/>
  <p:notesSz cx="6669088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ring, Anita" initials="TA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DDE"/>
    <a:srgbClr val="53616F"/>
    <a:srgbClr val="4A5C6E"/>
    <a:srgbClr val="37424A"/>
    <a:srgbClr val="B5D2D3"/>
    <a:srgbClr val="A9DAE1"/>
    <a:srgbClr val="CCFFFF"/>
    <a:srgbClr val="778592"/>
    <a:srgbClr val="DADEE1"/>
    <a:srgbClr val="A1A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iddels stil 3 - aks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9" autoAdjust="0"/>
  </p:normalViewPr>
  <p:slideViewPr>
    <p:cSldViewPr>
      <p:cViewPr varScale="1">
        <p:scale>
          <a:sx n="108" d="100"/>
          <a:sy n="108" d="100"/>
        </p:scale>
        <p:origin x="13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28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28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641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608" y="2"/>
            <a:ext cx="2889938" cy="49641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495743AF-D0B6-48EF-A15E-579D8D29D603}" type="datetimeFigureOut">
              <a:rPr lang="nb-NO" smtClean="0"/>
              <a:t>27.09.2019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0093"/>
            <a:ext cx="2889938" cy="4964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7608" y="9430093"/>
            <a:ext cx="2889938" cy="4964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B1B04DEF-6D3C-4DAE-820F-58F0D9F9FC0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327445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641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8" y="2"/>
            <a:ext cx="2889938" cy="49641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719059-B9E0-4795-947C-5DA06B380EC0}" type="datetimeFigureOut">
              <a:rPr lang="nb-NO" smtClean="0"/>
              <a:pPr/>
              <a:t>27.09.2019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1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889938" cy="4964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8" y="9430093"/>
            <a:ext cx="2889938" cy="4964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C43CADD-BBC2-46FE-B45F-37F720C6196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5610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Må ha nye skjermdumper etter oppdatering av hjelpetekst mv. Gjelder et par steder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3CADD-BBC2-46FE-B45F-37F720C6196D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9926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 må det en ny skjermdump når endringer er gjort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3CADD-BBC2-46FE-B45F-37F720C6196D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8375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 må det en ny skjermdump når endringer er gjort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3CADD-BBC2-46FE-B45F-37F720C6196D}" type="slidenum">
              <a:rPr lang="nb-NO" smtClean="0"/>
              <a:pPr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424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ult felt"/>
          <p:cNvSpPr/>
          <p:nvPr userDrawn="1"/>
        </p:nvSpPr>
        <p:spPr>
          <a:xfrm>
            <a:off x="0" y="2924944"/>
            <a:ext cx="9144000" cy="3933056"/>
          </a:xfrm>
          <a:prstGeom prst="rect">
            <a:avLst/>
          </a:prstGeom>
          <a:solidFill>
            <a:srgbClr val="E6B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overskrift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221088"/>
            <a:ext cx="7632848" cy="129614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Overskrift (kan gå over to linjer)</a:t>
            </a:r>
          </a:p>
        </p:txBody>
      </p:sp>
      <p:sp>
        <p:nvSpPr>
          <p:cNvPr id="13" name="navn"/>
          <p:cNvSpPr>
            <a:spLocks noGrp="1"/>
          </p:cNvSpPr>
          <p:nvPr>
            <p:ph type="body" sz="quarter" idx="12" hasCustomPrompt="1"/>
          </p:nvPr>
        </p:nvSpPr>
        <p:spPr>
          <a:xfrm>
            <a:off x="755576" y="5876727"/>
            <a:ext cx="7632000" cy="432593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Navn / avdeling / seksjon</a:t>
            </a:r>
          </a:p>
        </p:txBody>
      </p:sp>
      <p:sp>
        <p:nvSpPr>
          <p:cNvPr id="14" name="dato"/>
          <p:cNvSpPr>
            <a:spLocks noGrp="1"/>
          </p:cNvSpPr>
          <p:nvPr>
            <p:ph type="body" sz="quarter" idx="13" hasCustomPrompt="1"/>
          </p:nvPr>
        </p:nvSpPr>
        <p:spPr>
          <a:xfrm>
            <a:off x="755576" y="3429000"/>
            <a:ext cx="7632848" cy="4320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Tolletaten dato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2926080"/>
          </a:xfrm>
          <a:prstGeom prst="rect">
            <a:avLst/>
          </a:prstGeom>
        </p:spPr>
      </p:pic>
      <p:cxnSp>
        <p:nvCxnSpPr>
          <p:cNvPr id="11" name="hvit linje"/>
          <p:cNvCxnSpPr/>
          <p:nvPr userDrawn="1"/>
        </p:nvCxnSpPr>
        <p:spPr>
          <a:xfrm>
            <a:off x="0" y="2924944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93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1AA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C9B44C-11B7-4F18-B065-5414A6DAB21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718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339200"/>
            <a:ext cx="4038600" cy="5040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339200"/>
            <a:ext cx="4038600" cy="5040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756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44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Rektangel 5"/>
          <p:cNvSpPr/>
          <p:nvPr userDrawn="1"/>
        </p:nvSpPr>
        <p:spPr>
          <a:xfrm>
            <a:off x="5918" y="0"/>
            <a:ext cx="9144000" cy="6165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316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340768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  <a:p>
            <a:pPr lvl="4"/>
            <a:endParaRPr lang="nb-NO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b-NO" sz="2000" dirty="0">
              <a:solidFill>
                <a:srgbClr val="505C68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2"/>
            <a:endParaRPr lang="nb-NO" sz="2000" dirty="0">
              <a:solidFill>
                <a:srgbClr val="505C68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4"/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758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9B44C-11B7-4F18-B065-5414A6DAB217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1860" y="0"/>
            <a:ext cx="7522140" cy="1116000"/>
          </a:xfrm>
          <a:prstGeom prst="rect">
            <a:avLst/>
          </a:prstGeom>
          <a:solidFill>
            <a:srgbClr val="E6B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6851104" cy="11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20000" cy="1114511"/>
          </a:xfrm>
          <a:prstGeom prst="rect">
            <a:avLst/>
          </a:prstGeom>
        </p:spPr>
      </p:pic>
      <p:cxnSp>
        <p:nvCxnSpPr>
          <p:cNvPr id="12" name="Rett linje 11"/>
          <p:cNvCxnSpPr/>
          <p:nvPr/>
        </p:nvCxnSpPr>
        <p:spPr>
          <a:xfrm flipV="1">
            <a:off x="7524000" y="0"/>
            <a:ext cx="0" cy="11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76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8" r:id="rId3"/>
    <p:sldLayoutId id="2147483680" r:id="rId4"/>
    <p:sldLayoutId id="2147483688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rgbClr val="4A5C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200" kern="1200">
          <a:solidFill>
            <a:srgbClr val="4A5C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4A5C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4A5C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4A5C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altinn.no/skjemaoversikt/tolldirektoratet/merknadsjournal-for-registreringspliktige-vare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538426" TargetMode="External"/><Relationship Id="rId3" Type="http://schemas.openxmlformats.org/officeDocument/2006/relationships/hyperlink" Target="https://tt02.altinn.no/om-altinn/personvern/" TargetMode="External"/><Relationship Id="rId7" Type="http://schemas.openxmlformats.org/officeDocument/2006/relationships/hyperlink" Target="https://twitter.com/nyttfratoll" TargetMode="External"/><Relationship Id="rId2" Type="http://schemas.openxmlformats.org/officeDocument/2006/relationships/hyperlink" Target="https://www.altinn.no/hjel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tolletaten/" TargetMode="External"/><Relationship Id="rId5" Type="http://schemas.openxmlformats.org/officeDocument/2006/relationships/hyperlink" Target="https://www.toll.no/no/om-tolletaten/kontakt-oss/kontaktskjema/" TargetMode="External"/><Relationship Id="rId10" Type="http://schemas.openxmlformats.org/officeDocument/2006/relationships/image" Target="../media/image59.png"/><Relationship Id="rId4" Type="http://schemas.openxmlformats.org/officeDocument/2006/relationships/hyperlink" Target="http://www.toll.no/" TargetMode="External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ll.no/no/om-tolletaten/kontakt-oss/kontaktskjema/" TargetMode="External"/><Relationship Id="rId2" Type="http://schemas.openxmlformats.org/officeDocument/2006/relationships/hyperlink" Target="https://www.toll.no/no/om-tolletaten/kontakt-os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oll.no/no/om-tolletaten/personver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tinn.no/hjelp/profil/roller-og-rettigheter/gi-roller-eller-rettighet-via-sokefunksjon/" TargetMode="External"/><Relationship Id="rId2" Type="http://schemas.openxmlformats.org/officeDocument/2006/relationships/hyperlink" Target="https://www.altinn.no/hjelp/skjema/alle-altinn-roll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tinn.no/hjelp/profil/roller-og-rettigheter/gi-roller-eller-rettighet-via-sokefunksjon/" TargetMode="External"/><Relationship Id="rId2" Type="http://schemas.openxmlformats.org/officeDocument/2006/relationships/hyperlink" Target="https://www.altinn.no/hjelp/profil/roller-og-rettighet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altinn.no/hjelp/skjema/faq/" TargetMode="External"/><Relationship Id="rId4" Type="http://schemas.openxmlformats.org/officeDocument/2006/relationships/hyperlink" Target="https://www.altinn.no/hjelp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altinn.no/skjemaoversikt/?category=provid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ltinn.no/hjelp/profil/roller-og-rettigheter/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www.altinn.no/hjelp/profil/klientdelegering/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ltinn.no/hjelp/profil/" TargetMode="External"/><Relationship Id="rId11" Type="http://schemas.openxmlformats.org/officeDocument/2006/relationships/hyperlink" Target="https://www.altinn.no/contentassets/f396aa354281491bbfe5174144fe294d/veiviser-eksport-virksomhetssertifikat.pdf" TargetMode="External"/><Relationship Id="rId5" Type="http://schemas.openxmlformats.org/officeDocument/2006/relationships/image" Target="../media/image14.png"/><Relationship Id="rId10" Type="http://schemas.openxmlformats.org/officeDocument/2006/relationships/hyperlink" Target="https://www.altinn.no/hjelp/innlogging/alternativ-innlogging-i-altinn/virksomhetssertifikat/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s://www.altinn.no/hjelp/profil/roller-og-rettigheter/hvordan-gi-rettigheter-til-andre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>
          <a:xfrm>
            <a:off x="755576" y="4221088"/>
            <a:ext cx="8352928" cy="1296144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Merknadsjournal for registreringspliktige varer</a:t>
            </a:r>
            <a:endParaRPr lang="nb-NO" sz="3000" dirty="0"/>
          </a:p>
          <a:p>
            <a:r>
              <a:rPr lang="nb-NO" dirty="0"/>
              <a:t>på altinn.no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755576" y="5876727"/>
            <a:ext cx="7560840" cy="432593"/>
          </a:xfrm>
        </p:spPr>
        <p:txBody>
          <a:bodyPr/>
          <a:lstStyle/>
          <a:p>
            <a:r>
              <a:rPr lang="nb-NO" dirty="0"/>
              <a:t>TOD/Regelverks- og prosedyreavdelingen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755576" y="3429000"/>
            <a:ext cx="7560840" cy="432048"/>
          </a:xfrm>
        </p:spPr>
        <p:txBody>
          <a:bodyPr/>
          <a:lstStyle/>
          <a:p>
            <a:r>
              <a:rPr lang="nb-NO" dirty="0"/>
              <a:t>Tolletaten </a:t>
            </a:r>
          </a:p>
        </p:txBody>
      </p:sp>
    </p:spTree>
    <p:extLst>
      <p:ext uri="{BB962C8B-B14F-4D97-AF65-F5344CB8AC3E}">
        <p14:creationId xmlns:p14="http://schemas.microsoft.com/office/powerpoint/2010/main" val="1910970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Tollagerholder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10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2"/>
          <a:srcRect l="33675" t="34518" r="61494" b="58870"/>
          <a:stretch/>
        </p:blipFill>
        <p:spPr>
          <a:xfrm>
            <a:off x="1043608" y="4613003"/>
            <a:ext cx="288032" cy="28803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889112"/>
            <a:ext cx="5236918" cy="1219306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8EFAEA85-2EAA-4B88-83BC-A700755AA544}"/>
              </a:ext>
            </a:extLst>
          </p:cNvPr>
          <p:cNvGrpSpPr/>
          <p:nvPr/>
        </p:nvGrpSpPr>
        <p:grpSpPr>
          <a:xfrm>
            <a:off x="621109" y="1357193"/>
            <a:ext cx="6523285" cy="3212020"/>
            <a:chOff x="621109" y="1357193"/>
            <a:chExt cx="6523285" cy="3212020"/>
          </a:xfrm>
        </p:grpSpPr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109" y="1357193"/>
              <a:ext cx="6523285" cy="2511770"/>
            </a:xfrm>
            <a:prstGeom prst="rect">
              <a:avLst/>
            </a:prstGeom>
          </p:spPr>
        </p:pic>
        <p:pic>
          <p:nvPicPr>
            <p:cNvPr id="3" name="Bilde 2">
              <a:extLst>
                <a:ext uri="{FF2B5EF4-FFF2-40B4-BE49-F238E27FC236}">
                  <a16:creationId xmlns:a16="http://schemas.microsoft.com/office/drawing/2014/main" id="{23688C6B-E423-430E-A9C7-745D12716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69608"/>
            <a:stretch/>
          </p:blipFill>
          <p:spPr>
            <a:xfrm>
              <a:off x="652693" y="3720972"/>
              <a:ext cx="6439588" cy="8482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0603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F517FA-DB42-4B8E-9143-21815F0AD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Vedlegg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F4C42C7-612D-4755-BF81-1E7EA49E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t>11</a:t>
            </a:fld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841B736-B10F-4CA1-9F6B-1DADF7AA4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6723"/>
            <a:ext cx="9144000" cy="324842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CA690E3-E8C3-4A23-A6C6-4FFE01C8E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2059"/>
            <a:ext cx="9062940" cy="320200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4202F23-4BF8-419A-B223-DD9D87429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253" y="4725144"/>
            <a:ext cx="2952328" cy="176235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6C536B78-C51A-447C-8A99-E57B3DCAF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7641" y="4725144"/>
            <a:ext cx="3066359" cy="114315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E5900122-EF3E-48DD-BD57-F63224DCA4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735" y="3285494"/>
            <a:ext cx="3087469" cy="320200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7B05E01-FE7B-4EBE-A00F-A3B20FB1C3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5298" y="3293635"/>
            <a:ext cx="3087468" cy="319386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9FBD10-8AC2-485B-8B75-1E2A54556A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4807" y="3245784"/>
            <a:ext cx="3068449" cy="3202005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056BD7C-45DA-46FF-B21A-392937F9D6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4611" y="3245785"/>
            <a:ext cx="3028015" cy="3163150"/>
          </a:xfrm>
          <a:prstGeom prst="rect">
            <a:avLst/>
          </a:prstGeom>
        </p:spPr>
      </p:pic>
      <p:sp>
        <p:nvSpPr>
          <p:cNvPr id="13" name="Tekstboks 2">
            <a:extLst>
              <a:ext uri="{FF2B5EF4-FFF2-40B4-BE49-F238E27FC236}">
                <a16:creationId xmlns:a16="http://schemas.microsoft.com/office/drawing/2014/main" id="{40334ABE-F60C-42F3-A21A-B2C804F98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55" y="2926397"/>
            <a:ext cx="2671854" cy="87100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 innsending av vedlegg er rubrikkene «tollagerkode» og «godsnummer» obligatoriske</a:t>
            </a:r>
            <a:endParaRPr lang="nb-NO" sz="11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20F5B744-0CAA-400A-A0B1-7611BB5B825A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2843809" y="3361901"/>
            <a:ext cx="936103" cy="859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C44599FD-68A6-4E0B-84F5-3B645E67B64D}"/>
              </a:ext>
            </a:extLst>
          </p:cNvPr>
          <p:cNvCxnSpPr/>
          <p:nvPr/>
        </p:nvCxnSpPr>
        <p:spPr>
          <a:xfrm>
            <a:off x="2771800" y="3791494"/>
            <a:ext cx="1008112" cy="2116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548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Opplysninger om transport og lossing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12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3"/>
          <a:srcRect l="33675" t="34518" r="61494" b="58870"/>
          <a:stretch/>
        </p:blipFill>
        <p:spPr>
          <a:xfrm>
            <a:off x="1979712" y="4720333"/>
            <a:ext cx="288032" cy="28803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40768"/>
            <a:ext cx="6523285" cy="327993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7002" y="4720333"/>
            <a:ext cx="4322265" cy="20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57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Vareeier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13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/>
          <a:srcRect b="60622"/>
          <a:stretch/>
        </p:blipFill>
        <p:spPr>
          <a:xfrm>
            <a:off x="457200" y="1412776"/>
            <a:ext cx="6523285" cy="266959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4653136"/>
            <a:ext cx="286537" cy="286537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1979712" y="4653136"/>
            <a:ext cx="3024336" cy="369332"/>
          </a:xfrm>
          <a:prstGeom prst="rect">
            <a:avLst/>
          </a:prstGeom>
          <a:solidFill>
            <a:srgbClr val="C8DDDE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Se forklaring neste side</a:t>
            </a:r>
          </a:p>
        </p:txBody>
      </p:sp>
    </p:spTree>
    <p:extLst>
      <p:ext uri="{BB962C8B-B14F-4D97-AF65-F5344CB8AC3E}">
        <p14:creationId xmlns:p14="http://schemas.microsoft.com/office/powerpoint/2010/main" val="4253169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Manko / overtallighet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14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63" y="4065319"/>
            <a:ext cx="286537" cy="286537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4"/>
          <a:srcRect t="42572" b="19225"/>
          <a:stretch/>
        </p:blipFill>
        <p:spPr>
          <a:xfrm>
            <a:off x="158229" y="1196752"/>
            <a:ext cx="6523285" cy="2592288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5"/>
          <a:srcRect b="33212"/>
          <a:stretch/>
        </p:blipFill>
        <p:spPr>
          <a:xfrm>
            <a:off x="755576" y="4065319"/>
            <a:ext cx="4271094" cy="244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09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Nødprosedyre i NCTS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t>15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2"/>
          <a:srcRect t="68146"/>
          <a:stretch/>
        </p:blipFill>
        <p:spPr>
          <a:xfrm>
            <a:off x="2051719" y="3334270"/>
            <a:ext cx="4832303" cy="1318865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/>
          <a:srcRect t="70301"/>
          <a:stretch/>
        </p:blipFill>
        <p:spPr>
          <a:xfrm>
            <a:off x="457200" y="1484784"/>
            <a:ext cx="6523285" cy="1158801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3334270"/>
            <a:ext cx="286537" cy="286537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5"/>
          <a:srcRect t="62433" r="61039"/>
          <a:stretch/>
        </p:blipFill>
        <p:spPr>
          <a:xfrm>
            <a:off x="421142" y="5358446"/>
            <a:ext cx="2541563" cy="435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kstSylinder 11"/>
          <p:cNvSpPr txBox="1"/>
          <p:nvPr/>
        </p:nvSpPr>
        <p:spPr>
          <a:xfrm>
            <a:off x="3563888" y="5301208"/>
            <a:ext cx="3024336" cy="646331"/>
          </a:xfrm>
          <a:prstGeom prst="rect">
            <a:avLst/>
          </a:prstGeom>
          <a:solidFill>
            <a:srgbClr val="C8DDDE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Hvis du vil gjøre flere registreringer</a:t>
            </a:r>
          </a:p>
        </p:txBody>
      </p:sp>
    </p:spTree>
    <p:extLst>
      <p:ext uri="{BB962C8B-B14F-4D97-AF65-F5344CB8AC3E}">
        <p14:creationId xmlns:p14="http://schemas.microsoft.com/office/powerpoint/2010/main" val="347733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7192516" cy="1116000"/>
          </a:xfrm>
        </p:spPr>
        <p:txBody>
          <a:bodyPr>
            <a:normAutofit/>
          </a:bodyPr>
          <a:lstStyle/>
          <a:p>
            <a:pPr defTabSz="428625">
              <a:tabLst>
                <a:tab pos="1343025" algn="l"/>
              </a:tabLst>
            </a:pPr>
            <a:r>
              <a:rPr lang="nb-NO" dirty="0"/>
              <a:t>Elektronisk godkjenning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16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95" y="1449977"/>
            <a:ext cx="6626926" cy="1524132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827F5F0C-42A9-4E9A-86FA-48C02967F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96" y="1483466"/>
            <a:ext cx="6626926" cy="144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42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7192516" cy="1116000"/>
          </a:xfrm>
        </p:spPr>
        <p:txBody>
          <a:bodyPr>
            <a:normAutofit/>
          </a:bodyPr>
          <a:lstStyle/>
          <a:p>
            <a:pPr defTabSz="428625">
              <a:tabLst>
                <a:tab pos="1343025" algn="l"/>
              </a:tabLst>
            </a:pPr>
            <a:r>
              <a:rPr lang="nb-NO" dirty="0"/>
              <a:t>Innsending </a:t>
            </a:r>
            <a:r>
              <a:rPr lang="nb-NO"/>
              <a:t>av vedlegg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17</a:t>
            </a:fld>
            <a:endParaRPr lang="nb-NO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5E946D3-0FDD-44C3-92AA-7F1085339305}"/>
              </a:ext>
            </a:extLst>
          </p:cNvPr>
          <p:cNvSpPr/>
          <p:nvPr/>
        </p:nvSpPr>
        <p:spPr>
          <a:xfrm>
            <a:off x="251520" y="5013176"/>
            <a:ext cx="3033666" cy="2812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Bilde 1" descr="image001">
            <a:extLst>
              <a:ext uri="{FF2B5EF4-FFF2-40B4-BE49-F238E27FC236}">
                <a16:creationId xmlns:a16="http://schemas.microsoft.com/office/drawing/2014/main" id="{32699BAC-9F2C-4E35-BFC6-1E5190B10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4" y="1844824"/>
            <a:ext cx="8281151" cy="2842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805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Kontroller skjema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1512" y="3861048"/>
            <a:ext cx="8229600" cy="1080120"/>
          </a:xfrm>
        </p:spPr>
        <p:txBody>
          <a:bodyPr>
            <a:normAutofit/>
          </a:bodyPr>
          <a:lstStyle/>
          <a:p>
            <a:r>
              <a:rPr lang="nb-NO" sz="1800" dirty="0"/>
              <a:t>Klikk på </a:t>
            </a:r>
            <a:r>
              <a:rPr lang="nb-NO" sz="1800" b="1" dirty="0"/>
              <a:t>Kontroller skjema</a:t>
            </a:r>
          </a:p>
          <a:p>
            <a:r>
              <a:rPr lang="nb-NO" sz="1800" dirty="0"/>
              <a:t>Skjemaet må være kontrollert og uten feil for å gå videre. </a:t>
            </a:r>
          </a:p>
          <a:p>
            <a:endParaRPr lang="nb-NO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18</a:t>
            </a:fld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/>
          <a:srcRect t="46232"/>
          <a:stretch/>
        </p:blipFill>
        <p:spPr>
          <a:xfrm>
            <a:off x="457200" y="1628800"/>
            <a:ext cx="7496175" cy="123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Skjemakontroll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872208"/>
          </a:xfrm>
        </p:spPr>
        <p:txBody>
          <a:bodyPr>
            <a:normAutofit/>
          </a:bodyPr>
          <a:lstStyle/>
          <a:p>
            <a:r>
              <a:rPr lang="nb-NO" sz="1800" b="1" dirty="0"/>
              <a:t>Skjemakontroll </a:t>
            </a:r>
          </a:p>
          <a:p>
            <a:r>
              <a:rPr lang="nb-NO" sz="1800" dirty="0"/>
              <a:t>Du får enten en liste over feil som må rettes før innsending eller</a:t>
            </a:r>
          </a:p>
          <a:p>
            <a:r>
              <a:rPr lang="nb-NO" sz="1800" dirty="0"/>
              <a:t>en melding som sier at skjemaet er klart til innsending. </a:t>
            </a:r>
            <a:br>
              <a:rPr lang="nb-NO" sz="1800" dirty="0"/>
            </a:br>
            <a:r>
              <a:rPr lang="nb-NO" sz="1800" dirty="0"/>
              <a:t>    </a:t>
            </a:r>
          </a:p>
          <a:p>
            <a:r>
              <a:rPr lang="nb-NO" sz="1800" dirty="0"/>
              <a:t>Klikk på </a:t>
            </a:r>
            <a:r>
              <a:rPr lang="nb-NO" sz="1800" b="1" dirty="0"/>
              <a:t>Lukk </a:t>
            </a:r>
            <a:r>
              <a:rPr lang="nb-NO" sz="1800" dirty="0"/>
              <a:t>for å gjøre rettelsene eller gå videre.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19</a:t>
            </a:fld>
            <a:endParaRPr lang="nb-NO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7" b="55342"/>
          <a:stretch/>
        </p:blipFill>
        <p:spPr bwMode="auto">
          <a:xfrm>
            <a:off x="5292080" y="1760633"/>
            <a:ext cx="821134" cy="80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87" b="55342"/>
          <a:stretch/>
        </p:blipFill>
        <p:spPr bwMode="auto">
          <a:xfrm>
            <a:off x="5292080" y="3429000"/>
            <a:ext cx="821134" cy="80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356992"/>
            <a:ext cx="4856143" cy="993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73" y="1418433"/>
            <a:ext cx="4823209" cy="13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30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dirty="0">
                <a:hlinkClick r:id="rId2"/>
              </a:rPr>
              <a:t>https://www.altinn.no/skjemaoversikt/tolldirektoratet/merknadsjournal-for-registreringspliktige-varer/</a:t>
            </a:r>
            <a:r>
              <a:rPr lang="nb-NO" sz="2000" dirty="0"/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8959BF9-7D8E-4ED1-9A59-4AA2292F55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02" t="18500" r="8929" b="4850"/>
          <a:stretch/>
        </p:blipFill>
        <p:spPr>
          <a:xfrm>
            <a:off x="827584" y="1286203"/>
            <a:ext cx="6696744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8865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4077072"/>
            <a:ext cx="4680520" cy="2232248"/>
          </a:xfrm>
        </p:spPr>
        <p:txBody>
          <a:bodyPr>
            <a:noAutofit/>
          </a:bodyPr>
          <a:lstStyle/>
          <a:p>
            <a:pPr defTabSz="266700"/>
            <a:r>
              <a:rPr lang="nb-NO" sz="1800" dirty="0"/>
              <a:t>Her vil du finne </a:t>
            </a:r>
            <a:r>
              <a:rPr lang="nb-NO" sz="1800" b="1" dirty="0"/>
              <a:t>utkastet</a:t>
            </a:r>
            <a:r>
              <a:rPr lang="nb-NO" sz="1800" dirty="0"/>
              <a:t> til skjemaet.</a:t>
            </a:r>
          </a:p>
          <a:p>
            <a:pPr defTabSz="266700"/>
            <a:r>
              <a:rPr lang="nb-NO" sz="1800" dirty="0"/>
              <a:t>Du kan også legge inn andre e-postadresser hvis andre skal varsles </a:t>
            </a:r>
          </a:p>
          <a:p>
            <a:pPr defTabSz="266700"/>
            <a:r>
              <a:rPr lang="nb-NO" sz="1800" dirty="0"/>
              <a:t>(se til høyre i vinduet)</a:t>
            </a:r>
          </a:p>
          <a:p>
            <a:r>
              <a:rPr lang="nb-NO" sz="1800" dirty="0"/>
              <a:t>	</a:t>
            </a:r>
          </a:p>
          <a:p>
            <a:r>
              <a:rPr lang="nb-NO" sz="1800" dirty="0"/>
              <a:t>Trykk </a:t>
            </a:r>
            <a:r>
              <a:rPr lang="nb-NO" sz="1800" b="1" dirty="0"/>
              <a:t>Videre til innsending</a:t>
            </a:r>
            <a:endParaRPr lang="nb-NO" sz="1800" dirty="0"/>
          </a:p>
          <a:p>
            <a:endParaRPr lang="nb-NO" sz="1800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20</a:t>
            </a:fld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6851104" cy="1116000"/>
          </a:xfrm>
        </p:spPr>
        <p:txBody>
          <a:bodyPr/>
          <a:lstStyle/>
          <a:p>
            <a:r>
              <a:rPr lang="nb-NO" dirty="0"/>
              <a:t>Utkast - utskrift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95" r="5656" b="13953"/>
          <a:stretch/>
        </p:blipFill>
        <p:spPr bwMode="auto">
          <a:xfrm>
            <a:off x="1313819" y="6132512"/>
            <a:ext cx="1985962" cy="4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009" y="3587855"/>
            <a:ext cx="3521741" cy="3142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6CFA7693-6713-44DF-AC76-4F143F7532CD}"/>
              </a:ext>
            </a:extLst>
          </p:cNvPr>
          <p:cNvGrpSpPr/>
          <p:nvPr/>
        </p:nvGrpSpPr>
        <p:grpSpPr>
          <a:xfrm>
            <a:off x="98023" y="1235647"/>
            <a:ext cx="6660856" cy="2286082"/>
            <a:chOff x="98023" y="1235647"/>
            <a:chExt cx="6660856" cy="2286082"/>
          </a:xfrm>
        </p:grpSpPr>
        <p:pic>
          <p:nvPicPr>
            <p:cNvPr id="10" name="Bilde 1" descr="image001">
              <a:extLst>
                <a:ext uri="{FF2B5EF4-FFF2-40B4-BE49-F238E27FC236}">
                  <a16:creationId xmlns:a16="http://schemas.microsoft.com/office/drawing/2014/main" id="{24AFBED4-EE95-4991-9498-9E7956E4CD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23" y="1235647"/>
              <a:ext cx="6660856" cy="22860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Ellipse 7"/>
            <p:cNvSpPr/>
            <p:nvPr/>
          </p:nvSpPr>
          <p:spPr>
            <a:xfrm>
              <a:off x="3635896" y="1916832"/>
              <a:ext cx="1008112" cy="252028"/>
            </a:xfrm>
            <a:prstGeom prst="ellipse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037648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Utskrift av skjema - kvittering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t>21</a:t>
            </a:fld>
            <a:endParaRPr lang="nb-NO" dirty="0"/>
          </a:p>
        </p:txBody>
      </p:sp>
      <p:grpSp>
        <p:nvGrpSpPr>
          <p:cNvPr id="12" name="Gruppe 11"/>
          <p:cNvGrpSpPr/>
          <p:nvPr/>
        </p:nvGrpSpPr>
        <p:grpSpPr>
          <a:xfrm>
            <a:off x="251519" y="1412776"/>
            <a:ext cx="7614506" cy="3168352"/>
            <a:chOff x="251519" y="1412776"/>
            <a:chExt cx="7614506" cy="3168352"/>
          </a:xfrm>
        </p:grpSpPr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19" y="1412776"/>
              <a:ext cx="7614506" cy="31683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Bild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2120" y="2531182"/>
              <a:ext cx="1296144" cy="360040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1880" y="2816932"/>
              <a:ext cx="1152128" cy="360040"/>
            </a:xfrm>
            <a:prstGeom prst="rect">
              <a:avLst/>
            </a:prstGeom>
          </p:spPr>
        </p:pic>
      </p:grpSp>
      <p:sp>
        <p:nvSpPr>
          <p:cNvPr id="11" name="TekstSylinder 10"/>
          <p:cNvSpPr txBox="1"/>
          <p:nvPr/>
        </p:nvSpPr>
        <p:spPr>
          <a:xfrm>
            <a:off x="457200" y="5085184"/>
            <a:ext cx="7787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Her kan du skrive ut eller åpne det innsendte skjemaet.</a:t>
            </a:r>
          </a:p>
          <a:p>
            <a:endParaRPr lang="nb-NO" dirty="0"/>
          </a:p>
          <a:p>
            <a:r>
              <a:rPr lang="nb-NO" dirty="0"/>
              <a:t>Du vil finne referansenummeret til høyre i bildet og på utskriften.</a:t>
            </a:r>
          </a:p>
        </p:txBody>
      </p:sp>
    </p:spTree>
    <p:extLst>
      <p:ext uri="{BB962C8B-B14F-4D97-AF65-F5344CB8AC3E}">
        <p14:creationId xmlns:p14="http://schemas.microsoft.com/office/powerpoint/2010/main" val="4229143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0" y="1235100"/>
            <a:ext cx="4464496" cy="5303812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nb-NO" sz="2000" dirty="0"/>
              <a:t>Nå er merknadsjournalen sendt inn og har fått Arkivreferanse </a:t>
            </a:r>
            <a:br>
              <a:rPr lang="nb-NO" sz="2000" dirty="0"/>
            </a:br>
            <a:r>
              <a:rPr lang="nb-NO" sz="1600" dirty="0"/>
              <a:t>(rød tekst øverst til høyre og nederst til venstre) </a:t>
            </a:r>
          </a:p>
          <a:p>
            <a:endParaRPr lang="nb-NO" sz="2000" dirty="0"/>
          </a:p>
          <a:p>
            <a:r>
              <a:rPr lang="nb-NO" sz="2000" dirty="0"/>
              <a:t>Denne arkivreferansen må du benytte</a:t>
            </a:r>
            <a:r>
              <a:rPr lang="nb-NO" sz="2000" b="1" dirty="0"/>
              <a:t> </a:t>
            </a:r>
            <a:r>
              <a:rPr lang="nb-NO" sz="2000" dirty="0"/>
              <a:t>dersom dere tar kontakt med Tolletaten om merknadsjournalen.</a:t>
            </a:r>
          </a:p>
          <a:p>
            <a:endParaRPr lang="nb-NO" sz="2000" dirty="0"/>
          </a:p>
          <a:p>
            <a:r>
              <a:rPr lang="nb-NO" sz="2000" dirty="0"/>
              <a:t>Dersom saksbehandler trenger ytterligere informasjon og/eller dokumentasjon, vil vi kontakte dere.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22</a:t>
            </a:fld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6851104" cy="1116000"/>
          </a:xfrm>
        </p:spPr>
        <p:txBody>
          <a:bodyPr/>
          <a:lstStyle/>
          <a:p>
            <a:r>
              <a:rPr lang="nb-NO" dirty="0"/>
              <a:t>Innsendt skjema - utskrift</a:t>
            </a:r>
          </a:p>
        </p:txBody>
      </p:sp>
      <p:sp>
        <p:nvSpPr>
          <p:cNvPr id="9" name="Pil høyre 8"/>
          <p:cNvSpPr/>
          <p:nvPr/>
        </p:nvSpPr>
        <p:spPr>
          <a:xfrm>
            <a:off x="3668586" y="2060848"/>
            <a:ext cx="227317" cy="1440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35100"/>
            <a:ext cx="3332879" cy="470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658" y="1209143"/>
            <a:ext cx="219075" cy="196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6513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Innboks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067944" y="3861048"/>
            <a:ext cx="4799383" cy="2952329"/>
          </a:xfrm>
        </p:spPr>
        <p:txBody>
          <a:bodyPr/>
          <a:lstStyle/>
          <a:p>
            <a:r>
              <a:rPr lang="nb-NO" dirty="0"/>
              <a:t>Under innboks vil du se skjemaer som er under arbeid</a:t>
            </a:r>
          </a:p>
          <a:p>
            <a:endParaRPr lang="nb-NO" dirty="0"/>
          </a:p>
          <a:p>
            <a:r>
              <a:rPr lang="nb-NO" dirty="0"/>
              <a:t>Under arkiv vil du se hvilke skjemaer du har sendt inn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23</a:t>
            </a:fld>
            <a:endParaRPr lang="nb-NO" dirty="0"/>
          </a:p>
        </p:txBody>
      </p:sp>
      <p:grpSp>
        <p:nvGrpSpPr>
          <p:cNvPr id="10" name="Gruppe 9"/>
          <p:cNvGrpSpPr/>
          <p:nvPr/>
        </p:nvGrpSpPr>
        <p:grpSpPr>
          <a:xfrm>
            <a:off x="214109" y="1316491"/>
            <a:ext cx="3016139" cy="960381"/>
            <a:chOff x="214109" y="1316491"/>
            <a:chExt cx="3016139" cy="960381"/>
          </a:xfrm>
          <a:effectLst/>
        </p:grpSpPr>
        <p:pic>
          <p:nvPicPr>
            <p:cNvPr id="9" name="Bilde 8"/>
            <p:cNvPicPr>
              <a:picLocks noChangeAspect="1"/>
            </p:cNvPicPr>
            <p:nvPr/>
          </p:nvPicPr>
          <p:blipFill rotWithShape="1">
            <a:blip r:embed="rId2"/>
            <a:srcRect b="53749"/>
            <a:stretch/>
          </p:blipFill>
          <p:spPr>
            <a:xfrm>
              <a:off x="214109" y="1316491"/>
              <a:ext cx="3016139" cy="8883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Ellipse 5"/>
            <p:cNvSpPr/>
            <p:nvPr/>
          </p:nvSpPr>
          <p:spPr>
            <a:xfrm>
              <a:off x="240445" y="1844824"/>
              <a:ext cx="1008112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3"/>
          <a:srcRect r="47259"/>
          <a:stretch/>
        </p:blipFill>
        <p:spPr>
          <a:xfrm>
            <a:off x="2226568" y="5361063"/>
            <a:ext cx="1656184" cy="1360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2060848"/>
            <a:ext cx="3253228" cy="1487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744" y="2374758"/>
            <a:ext cx="1748981" cy="286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9716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Informasjon og hjelp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nb-NO" b="1" dirty="0">
                <a:ln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Altinn</a:t>
            </a:r>
          </a:p>
          <a:p>
            <a:r>
              <a:rPr lang="nb-NO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hlinkClick r:id="rId2"/>
              </a:rPr>
              <a:t>https://www.altinn.no/hjelp/</a:t>
            </a:r>
            <a:endParaRPr lang="nb-NO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</a:endParaRPr>
          </a:p>
          <a:p>
            <a:r>
              <a:rPr lang="nb-NO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hlinkClick r:id="rId3"/>
              </a:rPr>
              <a:t>https://tt02.altinn.no/om-altinn/personvern/</a:t>
            </a:r>
            <a:r>
              <a:rPr lang="nb-NO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endParaRPr lang="nb-NO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r>
              <a:rPr lang="nb-NO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Tolletaten</a:t>
            </a:r>
          </a:p>
          <a:p>
            <a:r>
              <a:rPr lang="nb-NO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hlinkClick r:id="rId4"/>
              </a:rPr>
              <a:t>www.toll.no</a:t>
            </a:r>
            <a:endParaRPr lang="nb-NO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</a:endParaRPr>
          </a:p>
          <a:p>
            <a:r>
              <a:rPr lang="nb-NO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hlinkClick r:id="rId5"/>
              </a:rPr>
              <a:t>Kontakt-oss/kontaktskjema</a:t>
            </a:r>
            <a:r>
              <a:rPr lang="nb-NO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nb-NO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+mj-lt"/>
              </a:rPr>
              <a:t>Tlf</a:t>
            </a:r>
            <a:r>
              <a:rPr lang="nb-NO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+mj-lt"/>
              </a:rPr>
              <a:t>: 22 86 03 12</a:t>
            </a:r>
          </a:p>
          <a:p>
            <a:endParaRPr lang="nb-NO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nb-NO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24</a:t>
            </a:fld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11560" y="5877272"/>
            <a:ext cx="5328592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nb-NO" dirty="0"/>
              <a:t>Følg Tolletaten på </a:t>
            </a:r>
            <a:r>
              <a:rPr lang="nb-NO" u="sng" dirty="0">
                <a:hlinkClick r:id="rId6"/>
              </a:rPr>
              <a:t>Facebook</a:t>
            </a:r>
            <a:r>
              <a:rPr lang="nb-NO" dirty="0"/>
              <a:t>, </a:t>
            </a:r>
            <a:r>
              <a:rPr lang="nb-NO" u="sng" dirty="0" err="1">
                <a:hlinkClick r:id="rId7"/>
              </a:rPr>
              <a:t>Twitter</a:t>
            </a:r>
            <a:r>
              <a:rPr lang="nb-NO" dirty="0"/>
              <a:t> og </a:t>
            </a:r>
            <a:r>
              <a:rPr lang="nb-NO" u="sng" dirty="0" err="1">
                <a:hlinkClick r:id="rId8"/>
              </a:rPr>
              <a:t>LinkedIn</a:t>
            </a:r>
            <a:r>
              <a:rPr lang="nb-NO" dirty="0"/>
              <a:t>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54449"/>
            <a:ext cx="2305050" cy="1690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68960"/>
            <a:ext cx="2305050" cy="118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4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Litt om merknadsjournalen på altinn.no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68013"/>
            <a:ext cx="8507288" cy="4969299"/>
          </a:xfrm>
        </p:spPr>
        <p:txBody>
          <a:bodyPr>
            <a:normAutofit fontScale="55000" lnSpcReduction="20000"/>
          </a:bodyPr>
          <a:lstStyle/>
          <a:p>
            <a:pPr defTabSz="268288">
              <a:lnSpc>
                <a:spcPct val="120000"/>
              </a:lnSpc>
            </a:pPr>
            <a:r>
              <a:rPr lang="nb-NO" sz="2000" dirty="0"/>
              <a:t>•	</a:t>
            </a:r>
            <a:r>
              <a:rPr lang="nb-NO" sz="2200" b="1" dirty="0"/>
              <a:t>Kort om skjemaet</a:t>
            </a:r>
          </a:p>
          <a:p>
            <a:pPr defTabSz="268288">
              <a:lnSpc>
                <a:spcPct val="120000"/>
              </a:lnSpc>
            </a:pPr>
            <a:r>
              <a:rPr lang="nb-NO" sz="2200" dirty="0"/>
              <a:t>	Dette skjemaet brukes kun av tollagerholdere eller de som handler på vegne av dem.</a:t>
            </a:r>
          </a:p>
          <a:p>
            <a:pPr defTabSz="268288">
              <a:lnSpc>
                <a:spcPct val="120000"/>
              </a:lnSpc>
            </a:pPr>
            <a:endParaRPr lang="nb-NO" sz="2200" dirty="0"/>
          </a:p>
          <a:p>
            <a:pPr defTabSz="268288">
              <a:lnSpc>
                <a:spcPct val="120000"/>
              </a:lnSpc>
            </a:pPr>
            <a:r>
              <a:rPr lang="nb-NO" sz="2200" dirty="0"/>
              <a:t>	Ett skjema kan omfatte flere varemottakere (maks 15 stykk) om de er registrert under samme godsnummer.  </a:t>
            </a:r>
          </a:p>
          <a:p>
            <a:pPr defTabSz="268288">
              <a:lnSpc>
                <a:spcPct val="120000"/>
              </a:lnSpc>
            </a:pPr>
            <a:endParaRPr lang="nb-NO" sz="2200" dirty="0"/>
          </a:p>
          <a:p>
            <a:pPr defTabSz="268288">
              <a:lnSpc>
                <a:spcPct val="120000"/>
              </a:lnSpc>
            </a:pPr>
            <a:r>
              <a:rPr lang="nb-NO" sz="2200" dirty="0"/>
              <a:t>	OBS!  Innsending av merknadsjournal via Altinn, skal ikke benyttes når det avgis lossemerknader i NCTS </a:t>
            </a:r>
            <a:br>
              <a:rPr lang="nb-NO" sz="2200" dirty="0"/>
            </a:br>
            <a:r>
              <a:rPr lang="nb-NO" sz="2200" dirty="0"/>
              <a:t>			– 	bortsett fra ved </a:t>
            </a:r>
            <a:r>
              <a:rPr lang="nb-NO" sz="2200" dirty="0" err="1"/>
              <a:t>nødprosedyre</a:t>
            </a:r>
            <a:r>
              <a:rPr lang="nb-NO" sz="2200" dirty="0"/>
              <a:t>.</a:t>
            </a:r>
          </a:p>
          <a:p>
            <a:pPr defTabSz="268288">
              <a:lnSpc>
                <a:spcPct val="120000"/>
              </a:lnSpc>
            </a:pPr>
            <a:endParaRPr lang="nb-NO" sz="2200" dirty="0"/>
          </a:p>
          <a:p>
            <a:pPr defTabSz="268288">
              <a:lnSpc>
                <a:spcPct val="120000"/>
              </a:lnSpc>
            </a:pPr>
            <a:r>
              <a:rPr lang="nb-NO" sz="2200" dirty="0"/>
              <a:t>•	</a:t>
            </a:r>
            <a:r>
              <a:rPr lang="nb-NO" sz="2200" b="1" dirty="0"/>
              <a:t>Hva skal jeg legge ved</a:t>
            </a:r>
          </a:p>
          <a:p>
            <a:pPr defTabSz="268288">
              <a:lnSpc>
                <a:spcPct val="120000"/>
              </a:lnSpc>
            </a:pPr>
            <a:r>
              <a:rPr lang="nb-NO" sz="2200" dirty="0"/>
              <a:t>	Vedlegg er kun påkrevd når det krysses av for vedlegg i </a:t>
            </a:r>
            <a:r>
              <a:rPr lang="nb-NO" sz="2200" dirty="0" err="1"/>
              <a:t>Altinn</a:t>
            </a:r>
            <a:r>
              <a:rPr lang="nb-NO" sz="2200" dirty="0"/>
              <a:t>. Se veiledning ved bruk av vedlegg side 11.</a:t>
            </a:r>
          </a:p>
          <a:p>
            <a:pPr defTabSz="268288">
              <a:lnSpc>
                <a:spcPct val="120000"/>
              </a:lnSpc>
            </a:pPr>
            <a:endParaRPr lang="nb-NO" sz="2200" dirty="0"/>
          </a:p>
          <a:p>
            <a:pPr defTabSz="268288">
              <a:lnSpc>
                <a:spcPct val="120000"/>
              </a:lnSpc>
            </a:pPr>
            <a:r>
              <a:rPr lang="nb-NO" sz="2200" dirty="0"/>
              <a:t>•	</a:t>
            </a:r>
            <a:r>
              <a:rPr lang="nb-NO" sz="2200" b="1" dirty="0"/>
              <a:t>Krav til innsender</a:t>
            </a:r>
          </a:p>
          <a:p>
            <a:pPr defTabSz="268288">
              <a:lnSpc>
                <a:spcPct val="120000"/>
              </a:lnSpc>
            </a:pPr>
            <a:r>
              <a:rPr lang="nb-NO" sz="2200" dirty="0"/>
              <a:t>	Tollagerholder kan benytte skjemaet.</a:t>
            </a:r>
          </a:p>
          <a:p>
            <a:pPr defTabSz="268288">
              <a:lnSpc>
                <a:spcPct val="120000"/>
              </a:lnSpc>
            </a:pPr>
            <a:r>
              <a:rPr lang="nb-NO" sz="2200" dirty="0"/>
              <a:t>	For å benytte denne tjenesten trenger du </a:t>
            </a:r>
            <a:r>
              <a:rPr lang="nb-NO" sz="2200" dirty="0" err="1"/>
              <a:t>Altinnrollen</a:t>
            </a:r>
            <a:r>
              <a:rPr lang="nb-NO" sz="2200" dirty="0"/>
              <a:t> «Regnskapsmedarbeider».</a:t>
            </a:r>
          </a:p>
          <a:p>
            <a:pPr defTabSz="268288">
              <a:lnSpc>
                <a:spcPct val="120000"/>
              </a:lnSpc>
            </a:pPr>
            <a:endParaRPr lang="nb-NO" sz="2200" dirty="0"/>
          </a:p>
          <a:p>
            <a:pPr defTabSz="268288">
              <a:lnSpc>
                <a:spcPct val="120000"/>
              </a:lnSpc>
            </a:pPr>
            <a:r>
              <a:rPr lang="nb-NO" sz="2200" dirty="0"/>
              <a:t>•	</a:t>
            </a:r>
            <a:r>
              <a:rPr lang="nb-NO" sz="2200" b="1" dirty="0"/>
              <a:t>Mer om skjemaet</a:t>
            </a:r>
          </a:p>
          <a:p>
            <a:pPr defTabSz="268288">
              <a:lnSpc>
                <a:spcPct val="120000"/>
              </a:lnSpc>
            </a:pPr>
            <a:r>
              <a:rPr lang="nb-NO" sz="2200" dirty="0"/>
              <a:t>	Bruk kontaktskjema på </a:t>
            </a:r>
            <a:r>
              <a:rPr lang="nb-NO" sz="2200" dirty="0">
                <a:hlinkClick r:id="rId2"/>
              </a:rPr>
              <a:t>www.toll.no</a:t>
            </a:r>
            <a:r>
              <a:rPr lang="nb-NO" sz="2200" dirty="0"/>
              <a:t> ved andre henvendelser til Tolletaten. </a:t>
            </a:r>
          </a:p>
          <a:p>
            <a:pPr defTabSz="268288">
              <a:lnSpc>
                <a:spcPct val="120000"/>
              </a:lnSpc>
            </a:pPr>
            <a:r>
              <a:rPr lang="nb-NO" sz="2200" dirty="0"/>
              <a:t>	</a:t>
            </a:r>
            <a:r>
              <a:rPr lang="nb-NO" sz="2200" dirty="0">
                <a:hlinkClick r:id="rId3"/>
              </a:rPr>
              <a:t>Kontakt oss</a:t>
            </a:r>
            <a:endParaRPr lang="nb-NO" sz="2200" dirty="0"/>
          </a:p>
          <a:p>
            <a:pPr defTabSz="268288">
              <a:lnSpc>
                <a:spcPct val="120000"/>
              </a:lnSpc>
            </a:pPr>
            <a:endParaRPr lang="nb-NO" sz="2200" dirty="0"/>
          </a:p>
          <a:p>
            <a:pPr defTabSz="268288">
              <a:lnSpc>
                <a:spcPct val="120000"/>
              </a:lnSpc>
            </a:pPr>
            <a:r>
              <a:rPr lang="nb-NO" sz="2200" dirty="0"/>
              <a:t>	</a:t>
            </a:r>
            <a:r>
              <a:rPr lang="nb-NO" sz="2200" dirty="0">
                <a:hlinkClick r:id="rId4"/>
              </a:rPr>
              <a:t>Personvern</a:t>
            </a:r>
            <a:endParaRPr lang="nb-NO" sz="2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8384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6995120" cy="1116000"/>
          </a:xfrm>
        </p:spPr>
        <p:txBody>
          <a:bodyPr>
            <a:normAutofit/>
          </a:bodyPr>
          <a:lstStyle/>
          <a:p>
            <a:r>
              <a:rPr lang="nb-NO" dirty="0"/>
              <a:t>Innledning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579296" cy="5400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nb-NO" sz="2600" dirty="0">
                <a:solidFill>
                  <a:schemeClr val="tx1"/>
                </a:solidFill>
              </a:rPr>
              <a:t>De neste sidene vil gi deg en kort veiledning i hvordan du skal bruke det nye skjemaet </a:t>
            </a:r>
            <a:r>
              <a:rPr lang="nb-NO" sz="2800" dirty="0"/>
              <a:t>«merknadsjournal for registrerings-pliktige varer»</a:t>
            </a:r>
            <a:r>
              <a:rPr lang="nb-NO" sz="26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nb-NO" sz="17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nb-NO" sz="2600" dirty="0">
                <a:solidFill>
                  <a:schemeClr val="tx1"/>
                </a:solidFill>
              </a:rPr>
              <a:t>Du må ha rollen regnskapsmedarbeider i </a:t>
            </a:r>
            <a:r>
              <a:rPr lang="nb-NO" sz="2600" dirty="0" err="1">
                <a:solidFill>
                  <a:schemeClr val="tx1"/>
                </a:solidFill>
              </a:rPr>
              <a:t>Altinn</a:t>
            </a:r>
            <a:r>
              <a:rPr lang="nb-NO" sz="2600" dirty="0">
                <a:solidFill>
                  <a:schemeClr val="tx1"/>
                </a:solidFill>
              </a:rPr>
              <a:t> for å kunne bruke dette skjemaet. </a:t>
            </a:r>
          </a:p>
          <a:p>
            <a:pPr>
              <a:lnSpc>
                <a:spcPct val="120000"/>
              </a:lnSpc>
            </a:pPr>
            <a:endParaRPr lang="nb-NO" sz="26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nb-NO" sz="1700" dirty="0">
                <a:solidFill>
                  <a:schemeClr val="tx1"/>
                </a:solidFill>
              </a:rPr>
              <a:t>Se side 7-8 om alternativ innlogging i </a:t>
            </a:r>
            <a:r>
              <a:rPr lang="nb-NO" sz="1700" dirty="0" err="1">
                <a:solidFill>
                  <a:schemeClr val="tx1"/>
                </a:solidFill>
              </a:rPr>
              <a:t>Altinn</a:t>
            </a:r>
            <a:endParaRPr lang="nb-NO" sz="17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nb-NO" dirty="0">
                <a:solidFill>
                  <a:schemeClr val="tx1"/>
                </a:solidFill>
              </a:rPr>
              <a:t>Les mer om tilganger på de neste sidene 4-7</a:t>
            </a:r>
          </a:p>
          <a:p>
            <a:pPr>
              <a:lnSpc>
                <a:spcPct val="120000"/>
              </a:lnSpc>
            </a:pPr>
            <a:endParaRPr lang="nb-NO" sz="26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nb-NO" sz="26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nb-NO" sz="1900" dirty="0">
                <a:solidFill>
                  <a:schemeClr val="tx1"/>
                </a:solidFill>
                <a:hlinkClick r:id="rId2"/>
              </a:rPr>
              <a:t>https://www.altinn.no/hjelp/skjema/alle-altinn-roller/</a:t>
            </a:r>
            <a:r>
              <a:rPr lang="nb-NO" sz="19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nb-NO" sz="1900" dirty="0">
                <a:solidFill>
                  <a:schemeClr val="tx1"/>
                </a:solidFill>
                <a:hlinkClick r:id="rId3"/>
              </a:rPr>
              <a:t>https://www.altinn.no/hjelp/profil/roller-og-rettigheter/gi-roller-eller-rettighet-via-sokefunksjon/</a:t>
            </a:r>
            <a:r>
              <a:rPr lang="nb-NO" sz="19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endParaRPr lang="nb-NO" sz="2600" dirty="0">
              <a:solidFill>
                <a:schemeClr val="tx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220" y="3356992"/>
            <a:ext cx="2880320" cy="558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062" y="3501008"/>
            <a:ext cx="227533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29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Tilganger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nb-NO" sz="1800" dirty="0"/>
              <a:t>Hvis firmaet/eksportøren ikke har lyst til å gi tilgang som regnskapsmedarbeider, kan det gis tilgang til dette ene skjemaet.</a:t>
            </a:r>
          </a:p>
          <a:p>
            <a:endParaRPr lang="nb-NO" sz="1800" dirty="0"/>
          </a:p>
          <a:p>
            <a:r>
              <a:rPr lang="nb-NO" sz="1800" dirty="0"/>
              <a:t>Se her</a:t>
            </a:r>
          </a:p>
          <a:p>
            <a:r>
              <a:rPr lang="nb-NO" sz="1500" u="sng" dirty="0">
                <a:hlinkClick r:id="rId2"/>
              </a:rPr>
              <a:t>https://www.altinn.no/hjelp/profil/</a:t>
            </a:r>
          </a:p>
          <a:p>
            <a:r>
              <a:rPr lang="nb-NO" sz="1500" u="sng" dirty="0">
                <a:hlinkClick r:id="rId2"/>
              </a:rPr>
              <a:t>roller-og-rettigheter/</a:t>
            </a:r>
            <a:r>
              <a:rPr lang="nb-NO" sz="1500" dirty="0"/>
              <a:t> </a:t>
            </a:r>
          </a:p>
          <a:p>
            <a:r>
              <a:rPr lang="nb-NO" sz="1500" u="sng" dirty="0">
                <a:hlinkClick r:id="rId3"/>
              </a:rPr>
              <a:t>https://www.altinn.no/hjelp/profil/</a:t>
            </a:r>
          </a:p>
          <a:p>
            <a:r>
              <a:rPr lang="nb-NO" sz="1500" u="sng" dirty="0">
                <a:hlinkClick r:id="rId3"/>
              </a:rPr>
              <a:t>roller-og-rettigheter/</a:t>
            </a:r>
          </a:p>
          <a:p>
            <a:r>
              <a:rPr lang="nb-NO" sz="1500" u="sng" dirty="0">
                <a:hlinkClick r:id="rId3"/>
              </a:rPr>
              <a:t>gi-roller-eller-rettighet-via-</a:t>
            </a:r>
            <a:r>
              <a:rPr lang="nb-NO" sz="1500" u="sng" dirty="0" err="1">
                <a:hlinkClick r:id="rId3"/>
              </a:rPr>
              <a:t>sokefunksjon</a:t>
            </a:r>
            <a:r>
              <a:rPr lang="nb-NO" sz="1500" u="sng" dirty="0">
                <a:hlinkClick r:id="rId3"/>
              </a:rPr>
              <a:t>/</a:t>
            </a:r>
            <a:r>
              <a:rPr lang="nb-NO" sz="1500" dirty="0"/>
              <a:t> </a:t>
            </a:r>
          </a:p>
          <a:p>
            <a:r>
              <a:rPr lang="nb-NO" sz="1500" dirty="0"/>
              <a:t> </a:t>
            </a:r>
          </a:p>
          <a:p>
            <a:pPr>
              <a:lnSpc>
                <a:spcPct val="120000"/>
              </a:lnSpc>
            </a:pPr>
            <a:endParaRPr lang="nb-NO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nb-NO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nb-NO" sz="1800" dirty="0">
                <a:solidFill>
                  <a:schemeClr val="tx1"/>
                </a:solidFill>
              </a:rPr>
              <a:t>Har du aldri brukt Altinn-løsninger</a:t>
            </a:r>
          </a:p>
          <a:p>
            <a:pPr>
              <a:lnSpc>
                <a:spcPct val="120000"/>
              </a:lnSpc>
            </a:pPr>
            <a:r>
              <a:rPr lang="nb-NO" sz="1800" dirty="0">
                <a:solidFill>
                  <a:schemeClr val="tx1"/>
                </a:solidFill>
              </a:rPr>
              <a:t>før og trenger hjelp,</a:t>
            </a:r>
          </a:p>
          <a:p>
            <a:pPr>
              <a:lnSpc>
                <a:spcPct val="120000"/>
              </a:lnSpc>
            </a:pPr>
            <a:r>
              <a:rPr lang="nb-NO" sz="1800" dirty="0">
                <a:solidFill>
                  <a:schemeClr val="tx1"/>
                </a:solidFill>
              </a:rPr>
              <a:t>anbefaler vi at du leser litt her </a:t>
            </a:r>
          </a:p>
          <a:p>
            <a:pPr>
              <a:lnSpc>
                <a:spcPct val="120000"/>
              </a:lnSpc>
            </a:pPr>
            <a:r>
              <a:rPr lang="nb-NO" sz="1500" dirty="0">
                <a:solidFill>
                  <a:schemeClr val="tx1"/>
                </a:solidFill>
                <a:hlinkClick r:id="rId4"/>
              </a:rPr>
              <a:t>https://www.altinn.no/hjelp/</a:t>
            </a:r>
            <a:r>
              <a:rPr lang="nb-NO" sz="15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nb-NO" sz="1500" dirty="0">
                <a:solidFill>
                  <a:schemeClr val="tx1"/>
                </a:solidFill>
                <a:hlinkClick r:id="rId5"/>
              </a:rPr>
              <a:t>https://www.altinn.no/hjelp/skjema/faq/</a:t>
            </a:r>
            <a:r>
              <a:rPr lang="nb-NO" sz="1500" dirty="0">
                <a:solidFill>
                  <a:schemeClr val="tx1"/>
                </a:solidFill>
              </a:rPr>
              <a:t> </a:t>
            </a:r>
            <a:r>
              <a:rPr lang="nb-NO" sz="1800" dirty="0">
                <a:solidFill>
                  <a:schemeClr val="tx1"/>
                </a:solidFill>
              </a:rPr>
              <a:t>										</a:t>
            </a:r>
            <a:r>
              <a:rPr lang="nb-NO" sz="2200" dirty="0">
                <a:solidFill>
                  <a:schemeClr val="tx1"/>
                </a:solidFill>
              </a:rPr>
              <a:t>Lykke til!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1026" name="Bilde 1" descr="image00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5" b="5470"/>
          <a:stretch/>
        </p:blipFill>
        <p:spPr bwMode="auto">
          <a:xfrm>
            <a:off x="3860304" y="1844824"/>
            <a:ext cx="5283696" cy="340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7740352" y="5301208"/>
            <a:ext cx="1152128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b-NO" sz="1600" dirty="0"/>
              <a:t>Se også alternativ innlogging på side 8</a:t>
            </a:r>
          </a:p>
        </p:txBody>
      </p:sp>
    </p:spTree>
    <p:extLst>
      <p:ext uri="{BB962C8B-B14F-4D97-AF65-F5344CB8AC3E}">
        <p14:creationId xmlns:p14="http://schemas.microsoft.com/office/powerpoint/2010/main" val="146508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Finne skjemaet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800" dirty="0"/>
              <a:t>Her finner du våre skjemaer</a:t>
            </a:r>
          </a:p>
          <a:p>
            <a:r>
              <a:rPr lang="nb-NO" sz="1800" dirty="0">
                <a:hlinkClick r:id="rId2"/>
              </a:rPr>
              <a:t>https://www.altinn.no/skjemaoversikt/?category=provider</a:t>
            </a:r>
            <a:r>
              <a:rPr lang="nb-NO" sz="1800" dirty="0"/>
              <a:t> </a:t>
            </a:r>
          </a:p>
          <a:p>
            <a:endParaRPr lang="nb-NO" sz="1800" dirty="0"/>
          </a:p>
          <a:p>
            <a:r>
              <a:rPr lang="nb-NO" sz="1800" dirty="0"/>
              <a:t>Søk etter Merknadsjournal</a:t>
            </a:r>
          </a:p>
          <a:p>
            <a:endParaRPr lang="nb-NO" sz="1800" dirty="0"/>
          </a:p>
          <a:p>
            <a:endParaRPr lang="nb-NO" sz="1800" dirty="0"/>
          </a:p>
          <a:p>
            <a:r>
              <a:rPr lang="nb-NO" sz="1800" dirty="0"/>
              <a:t>eller velg Etater</a:t>
            </a:r>
          </a:p>
          <a:p>
            <a:r>
              <a:rPr lang="nb-NO" sz="1800" dirty="0"/>
              <a:t>søk etter Tolldirektoratet</a:t>
            </a:r>
          </a:p>
          <a:p>
            <a:endParaRPr lang="nb-NO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6</a:t>
            </a:fld>
            <a:endParaRPr lang="nb-NO" dirty="0"/>
          </a:p>
        </p:txBody>
      </p:sp>
      <p:grpSp>
        <p:nvGrpSpPr>
          <p:cNvPr id="7" name="Gruppe 6"/>
          <p:cNvGrpSpPr/>
          <p:nvPr/>
        </p:nvGrpSpPr>
        <p:grpSpPr>
          <a:xfrm>
            <a:off x="1043608" y="4653136"/>
            <a:ext cx="5921798" cy="1816191"/>
            <a:chOff x="3618754" y="2348880"/>
            <a:chExt cx="5273726" cy="149955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478"/>
            <a:stretch/>
          </p:blipFill>
          <p:spPr bwMode="auto">
            <a:xfrm>
              <a:off x="3618754" y="2348880"/>
              <a:ext cx="4570050" cy="14995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Rett pil 5"/>
            <p:cNvCxnSpPr/>
            <p:nvPr/>
          </p:nvCxnSpPr>
          <p:spPr>
            <a:xfrm flipH="1">
              <a:off x="8028384" y="2924944"/>
              <a:ext cx="864096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/>
          <a:srcRect r="31100"/>
          <a:stretch/>
        </p:blipFill>
        <p:spPr>
          <a:xfrm>
            <a:off x="3756322" y="2276872"/>
            <a:ext cx="5033318" cy="1716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264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Innlogging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395536" y="1484784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Velg skjemaet og start tjeneste.</a:t>
            </a:r>
          </a:p>
          <a:p>
            <a:endParaRPr lang="nb-NO" dirty="0"/>
          </a:p>
          <a:p>
            <a:r>
              <a:rPr lang="nb-NO" dirty="0"/>
              <a:t>Før du får tilgang til skjemaet må du logge deg inn her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1"/>
            <a:ext cx="3680374" cy="5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9" y="3501008"/>
            <a:ext cx="4313056" cy="2790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388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2939033" cy="1116000"/>
          </a:xfrm>
        </p:spPr>
        <p:txBody>
          <a:bodyPr/>
          <a:lstStyle/>
          <a:p>
            <a:r>
              <a:rPr lang="nb-NO" dirty="0"/>
              <a:t>Alternativ inn-logging i Altinn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8</a:t>
            </a:fld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18" y="1196752"/>
            <a:ext cx="4664164" cy="4012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e 8"/>
          <p:cNvGrpSpPr/>
          <p:nvPr/>
        </p:nvGrpSpPr>
        <p:grpSpPr>
          <a:xfrm>
            <a:off x="5940152" y="50876"/>
            <a:ext cx="1133533" cy="1014247"/>
            <a:chOff x="2466578" y="5745267"/>
            <a:chExt cx="1133533" cy="101424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578" y="6082955"/>
              <a:ext cx="1133533" cy="6765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578" y="5745267"/>
              <a:ext cx="1080120" cy="367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5104"/>
            <a:ext cx="4355976" cy="2060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5160474" y="1196752"/>
            <a:ext cx="3978696" cy="2828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hlinkClick r:id="rId6"/>
              </a:rPr>
              <a:t>https://www.altinn.no/hjelp/profil/</a:t>
            </a:r>
            <a:endParaRPr lang="nb-NO" sz="12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hlinkClick r:id="rId7"/>
              </a:rPr>
              <a:t>https://www.altinn.no/hjelp/profil/klientdelegering/</a:t>
            </a:r>
            <a:endParaRPr lang="nb-NO" sz="12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hlinkClick r:id="rId8"/>
              </a:rPr>
              <a:t>https://www.altinn.no/hjelp/profil/roller-og-rettigheter/</a:t>
            </a:r>
            <a:endParaRPr lang="nb-NO" sz="12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hlinkClick r:id="rId9"/>
              </a:rPr>
              <a:t>https://www.altinn.no/hjelp/profil/roller-og-rettigheter/hvordan-gi-rettigheter-til-andre/</a:t>
            </a:r>
            <a:endParaRPr lang="nb-NO" sz="12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hlinkClick r:id="rId10"/>
              </a:rPr>
              <a:t>https://www.altinn.no/hjelp/innlogging/alternativ-innlogging-i-altinn/virksomhetssertifikat/</a:t>
            </a:r>
            <a:r>
              <a:rPr lang="nb-NO" sz="1200" dirty="0"/>
              <a:t>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hlinkClick r:id="rId11"/>
              </a:rPr>
              <a:t>https://www.altinn.no/contentassets/f396aa354281491bbfe5174144fe294d/veiviser-eksport-virksomhetssertifikat.pdf</a:t>
            </a:r>
            <a:r>
              <a:rPr lang="nb-NO" sz="1200" dirty="0"/>
              <a:t> 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762" y="5313261"/>
            <a:ext cx="3956308" cy="15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30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88024" y="1196752"/>
            <a:ext cx="396044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/>
              <a:t>Fyll inn skjemaet</a:t>
            </a:r>
          </a:p>
          <a:p>
            <a:pPr marL="0" indent="0">
              <a:buNone/>
            </a:pPr>
            <a:r>
              <a:rPr lang="nb-NO" sz="1800" dirty="0"/>
              <a:t>Noe </a:t>
            </a:r>
            <a:r>
              <a:rPr lang="nb-NO" sz="1600" dirty="0"/>
              <a:t>informasjon</a:t>
            </a:r>
            <a:r>
              <a:rPr lang="nb-NO" sz="1800" dirty="0"/>
              <a:t> kommer inn automatisk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Trykk på </a:t>
            </a:r>
            <a:r>
              <a:rPr lang="nb-NO" sz="1800" dirty="0">
                <a:sym typeface="Webdings"/>
              </a:rPr>
              <a:t>f</a:t>
            </a:r>
            <a:r>
              <a:rPr lang="nb-NO" sz="1800" dirty="0"/>
              <a:t>or å sjekke informasjon som dukker opp til høyre i bildet.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Felter markert med </a:t>
            </a:r>
            <a:r>
              <a:rPr lang="nb-NO" sz="1800" dirty="0">
                <a:solidFill>
                  <a:srgbClr val="FF0000"/>
                </a:solidFill>
              </a:rPr>
              <a:t>*</a:t>
            </a:r>
            <a:r>
              <a:rPr lang="nb-NO" sz="1800" dirty="0"/>
              <a:t> eller      er obligatoriske og må fylles ut.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Ved å trykke nederst på Kontroller skjema, skal det komme opp feilmeldinger hvis noe er feil eller er utelatt.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7524328" y="3449067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118" y="2482020"/>
            <a:ext cx="273245" cy="290956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069" y="2469038"/>
            <a:ext cx="2849426" cy="1432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65" y="3812945"/>
            <a:ext cx="2695009" cy="2800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178" y="5900335"/>
            <a:ext cx="2845913" cy="654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3227" y="5517232"/>
            <a:ext cx="1038225" cy="27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B23493F2-1224-428F-B12E-CEA9443051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16" y="1300385"/>
            <a:ext cx="3245222" cy="1168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8245" y="294994"/>
            <a:ext cx="2849426" cy="1246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8233697"/>
      </p:ext>
    </p:extLst>
  </p:cSld>
  <p:clrMapOvr>
    <a:masterClrMapping/>
  </p:clrMapOvr>
</p:sld>
</file>

<file path=ppt/theme/theme1.xml><?xml version="1.0" encoding="utf-8"?>
<a:theme xmlns:a="http://schemas.openxmlformats.org/drawingml/2006/main" name="Tolletaten_4_3_liggende">
  <a:themeElements>
    <a:clrScheme name="Ny profil">
      <a:dk1>
        <a:srgbClr val="53616F"/>
      </a:dk1>
      <a:lt1>
        <a:sysClr val="window" lastClr="FFFFFF"/>
      </a:lt1>
      <a:dk2>
        <a:srgbClr val="37424A"/>
      </a:dk2>
      <a:lt2>
        <a:srgbClr val="DADEE1"/>
      </a:lt2>
      <a:accent1>
        <a:srgbClr val="E6B012"/>
      </a:accent1>
      <a:accent2>
        <a:srgbClr val="FFD200"/>
      </a:accent2>
      <a:accent3>
        <a:srgbClr val="A1AAB4"/>
      </a:accent3>
      <a:accent4>
        <a:srgbClr val="778592"/>
      </a:accent4>
      <a:accent5>
        <a:srgbClr val="CC3326"/>
      </a:accent5>
      <a:accent6>
        <a:srgbClr val="FF0000"/>
      </a:accent6>
      <a:hlink>
        <a:srgbClr val="305D89"/>
      </a:hlink>
      <a:folHlink>
        <a:srgbClr val="86A8CC"/>
      </a:folHlink>
    </a:clrScheme>
    <a:fontScheme name="ny prof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A5C6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59A1221CB19B47A361F606289D73F7" ma:contentTypeVersion="7" ma:contentTypeDescription="Opprett et nytt dokument." ma:contentTypeScope="" ma:versionID="30557924048d2dc186dea8385c101caa">
  <xsd:schema xmlns:xsd="http://www.w3.org/2001/XMLSchema" xmlns:xs="http://www.w3.org/2001/XMLSchema" xmlns:p="http://schemas.microsoft.com/office/2006/metadata/properties" xmlns:ns3="205cc993-e3f0-458d-ae51-ff4afbbe5a06" targetNamespace="http://schemas.microsoft.com/office/2006/metadata/properties" ma:root="true" ma:fieldsID="01a3f423dda2b3c2c416e872edb0477c" ns3:_="">
    <xsd:import namespace="205cc993-e3f0-458d-ae51-ff4afbbe5a0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cc993-e3f0-458d-ae51-ff4afbbe5a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FCAF53-4F44-42EB-A9AF-6EEDC232D8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5cc993-e3f0-458d-ae51-ff4afbbe5a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60B939-5BD3-4AA1-B4A6-54A55727E4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D85D4D-C25C-4486-B72D-D2C1F7C1A8E4}">
  <ds:schemaRefs>
    <ds:schemaRef ds:uri="205cc993-e3f0-458d-ae51-ff4afbbe5a06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Tolletaten_4_3_liggende</Template>
  <TotalTime>3605</TotalTime>
  <Words>668</Words>
  <Application>Microsoft Office PowerPoint</Application>
  <PresentationFormat>Skjermfremvisning (4:3)</PresentationFormat>
  <Paragraphs>160</Paragraphs>
  <Slides>24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Tolletaten_4_3_liggende</vt:lpstr>
      <vt:lpstr>PowerPoint-presentasjon</vt:lpstr>
      <vt:lpstr>https://www.altinn.no/skjemaoversikt/tolldirektoratet/merknadsjournal-for-registreringspliktige-varer/ </vt:lpstr>
      <vt:lpstr>Litt om merknadsjournalen på altinn.no</vt:lpstr>
      <vt:lpstr>Innledning</vt:lpstr>
      <vt:lpstr>Tilganger</vt:lpstr>
      <vt:lpstr>Finne skjemaet</vt:lpstr>
      <vt:lpstr>Innlogging</vt:lpstr>
      <vt:lpstr>Alternativ inn-logging i Altinn </vt:lpstr>
      <vt:lpstr>PowerPoint-presentasjon</vt:lpstr>
      <vt:lpstr>Tollagerholder</vt:lpstr>
      <vt:lpstr>Vedlegg</vt:lpstr>
      <vt:lpstr>Opplysninger om transport og lossing</vt:lpstr>
      <vt:lpstr>Vareeier</vt:lpstr>
      <vt:lpstr>Manko / overtallighet</vt:lpstr>
      <vt:lpstr>Nødprosedyre i NCTS</vt:lpstr>
      <vt:lpstr>Elektronisk godkjenning</vt:lpstr>
      <vt:lpstr>Innsending av vedlegg</vt:lpstr>
      <vt:lpstr>Kontroller skjema</vt:lpstr>
      <vt:lpstr>Skjemakontroll</vt:lpstr>
      <vt:lpstr>Utkast - utskrift</vt:lpstr>
      <vt:lpstr>Utskrift av skjema - kvittering</vt:lpstr>
      <vt:lpstr>Innsendt skjema - utskrift</vt:lpstr>
      <vt:lpstr>Innboks</vt:lpstr>
      <vt:lpstr>Informasjon og hjelp</vt:lpstr>
    </vt:vector>
  </TitlesOfParts>
  <Company>Tollvesenet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Taring, Anita</dc:creator>
  <cp:lastModifiedBy>Kallevik, Eli</cp:lastModifiedBy>
  <cp:revision>207</cp:revision>
  <cp:lastPrinted>2018-08-31T08:15:28Z</cp:lastPrinted>
  <dcterms:created xsi:type="dcterms:W3CDTF">2018-06-26T10:30:44Z</dcterms:created>
  <dcterms:modified xsi:type="dcterms:W3CDTF">2019-09-27T13:15:20Z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0x010100DE59A1221CB19B47A361F606289D73F7</vt:lpwstr>
  </property>
</Properties>
</file>